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64" r:id="rId11"/>
    <p:sldId id="265" r:id="rId12"/>
    <p:sldId id="269" r:id="rId13"/>
    <p:sldId id="263" r:id="rId14"/>
    <p:sldId id="270" r:id="rId15"/>
    <p:sldId id="271" r:id="rId16"/>
    <p:sldId id="272" r:id="rId17"/>
    <p:sldId id="273" r:id="rId18"/>
    <p:sldId id="274" r:id="rId19"/>
    <p:sldId id="276" r:id="rId20"/>
    <p:sldId id="275" r:id="rId21"/>
  </p:sldIdLst>
  <p:sldSz cx="14630400" cy="8229600"/>
  <p:notesSz cx="8229600" cy="146304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 Semi Bold" panose="020B0604020202020204" charset="0"/>
      <p:regular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98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6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54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1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6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7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0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7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14776"/>
            <a:ext cx="7468553" cy="2325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E-commerce Customer Segmentation and Prediction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286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Data-Driven Approach to Enhance Marketing and Customer Retention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                                              </a:t>
            </a:r>
            <a:r>
              <a:rPr lang="en-US" sz="3200" dirty="0">
                <a:solidFill>
                  <a:srgbClr val="FFFFFF"/>
                </a:solidFill>
                <a:latin typeface="PT Sans" pitchFamily="34" charset="0"/>
              </a:rPr>
              <a:t>Presented By: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3200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PT Sans" pitchFamily="34" charset="0"/>
              </a:rPr>
              <a:t>                              Sariga C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871BD-6382-4016-8C8B-DDA6A1B8D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46304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4054" y="444171"/>
            <a:ext cx="7278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Unsupervised Segmentation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976620" y="410414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K-Means: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       Divides customers into K distinct groups based on similarity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(Use Elbow Method)</a:t>
            </a: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IN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DBSCAN: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       Groups customers based on </a:t>
            </a:r>
            <a:r>
              <a:rPr lang="en-GB" sz="2000" i="1" dirty="0">
                <a:solidFill>
                  <a:schemeClr val="bg1"/>
                </a:solidFill>
                <a:latin typeface="Arial Narrow" panose="020B0606020202030204" pitchFamily="34" charset="0"/>
              </a:rPr>
              <a:t>density of data points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and can identify outliers (noise)</a:t>
            </a:r>
            <a:endParaRPr lang="en-US" sz="2000" b="1" dirty="0">
              <a:solidFill>
                <a:schemeClr val="bg1"/>
              </a:solidFill>
              <a:latin typeface="Arial Narrow" panose="020B0606020202030204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Hierarchical: </a:t>
            </a:r>
          </a:p>
          <a:p>
            <a:pPr algn="l">
              <a:lnSpc>
                <a:spcPts val="3000"/>
              </a:lnSpc>
              <a:buSzPct val="100000"/>
            </a:pP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       Builds a </a:t>
            </a:r>
            <a:r>
              <a:rPr lang="en-GB" sz="2000" i="1" dirty="0">
                <a:solidFill>
                  <a:schemeClr val="bg1"/>
                </a:solidFill>
                <a:latin typeface="Arial Narrow" panose="020B0606020202030204" pitchFamily="34" charset="0"/>
              </a:rPr>
              <a:t>tree-like structure (dendrogram)</a:t>
            </a:r>
            <a:r>
              <a:rPr lang="en-GB" sz="2000" dirty="0">
                <a:solidFill>
                  <a:schemeClr val="bg1"/>
                </a:solidFill>
                <a:latin typeface="Arial Narrow" panose="020B0606020202030204" pitchFamily="34" charset="0"/>
              </a:rPr>
              <a:t> to show how clusters are formed step-by-step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875" y="1322700"/>
            <a:ext cx="4754621" cy="2520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663DAC-F18C-47E7-BD33-49C677D2287C}"/>
              </a:ext>
            </a:extLst>
          </p:cNvPr>
          <p:cNvSpPr txBox="1"/>
          <p:nvPr/>
        </p:nvSpPr>
        <p:spPr>
          <a:xfrm>
            <a:off x="837724" y="1870657"/>
            <a:ext cx="61855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Nunito Semi Bold" panose="020B0604020202020204" charset="0"/>
              </a:rPr>
              <a:t>Applied three clustering techniques to group customers based on RFM </a:t>
            </a:r>
            <a:r>
              <a:rPr lang="en-GB" sz="2400" dirty="0" err="1">
                <a:solidFill>
                  <a:schemeClr val="bg1"/>
                </a:solidFill>
                <a:latin typeface="Nunito Semi Bold" panose="020B0604020202020204" charset="0"/>
              </a:rPr>
              <a:t>behavior</a:t>
            </a:r>
            <a:endParaRPr lang="en-GB" sz="2400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endParaRPr lang="en-GB" sz="2400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endParaRPr lang="en-IN" sz="2400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DE11C-4E9E-4A90-A79E-A603140F0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514" y="4487164"/>
            <a:ext cx="4699982" cy="2711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2A7F0-7011-420F-9E61-ED6B1008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9195" y="677141"/>
            <a:ext cx="762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Clustering Model Comparison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845344" y="21629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K-Means, Hierarchical, and DBSCAN models evaluated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27678"/>
            <a:ext cx="12954952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33529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Algorithm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3398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Silhouette Score(high value)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8326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Davies-Bouldin Index(lower)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93254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Calinski-Harabasz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Score(high)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02074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323398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0.354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8326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0.964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93254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3721.28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45344" y="470618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84659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Hierarchical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323398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0.298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1.076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93254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3371.45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539162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DBSCAN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23398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0.319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558326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2.793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793254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1181.27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37724" y="63538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Winner: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 Clustering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selected for superior performance and interpretability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91A9AD-0A7C-48F0-AA83-32FC7D00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6405" y="590643"/>
            <a:ext cx="86646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Segment Profiling</a:t>
            </a: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5344" y="21629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K-Means, Hierarchical, and DBSCAN models evaluated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93254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084659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793254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84659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590789" y="70801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2923EB52-4907-4732-B5A6-71FC504CD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51584"/>
              </p:ext>
            </p:extLst>
          </p:nvPr>
        </p:nvGraphicFramePr>
        <p:xfrm>
          <a:off x="929566" y="2872312"/>
          <a:ext cx="12786508" cy="373249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25242">
                  <a:extLst>
                    <a:ext uri="{9D8B030D-6E8A-4147-A177-3AD203B41FA5}">
                      <a16:colId xmlns:a16="http://schemas.microsoft.com/office/drawing/2014/main" val="229072694"/>
                    </a:ext>
                  </a:extLst>
                </a:gridCol>
                <a:gridCol w="4522502">
                  <a:extLst>
                    <a:ext uri="{9D8B030D-6E8A-4147-A177-3AD203B41FA5}">
                      <a16:colId xmlns:a16="http://schemas.microsoft.com/office/drawing/2014/main" val="2800006000"/>
                    </a:ext>
                  </a:extLst>
                </a:gridCol>
                <a:gridCol w="6338764">
                  <a:extLst>
                    <a:ext uri="{9D8B030D-6E8A-4147-A177-3AD203B41FA5}">
                      <a16:colId xmlns:a16="http://schemas.microsoft.com/office/drawing/2014/main" val="1722527784"/>
                    </a:ext>
                  </a:extLst>
                </a:gridCol>
              </a:tblGrid>
              <a:tr h="71511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Segment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R</a:t>
                      </a:r>
                      <a:r>
                        <a:rPr lang="en-IN" sz="2400" dirty="0"/>
                        <a:t>FM Profiling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15685"/>
                  </a:ext>
                </a:extLst>
              </a:tr>
              <a:tr h="57908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0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 Narrow" panose="020B0606020202030204" pitchFamily="34" charset="0"/>
                        </a:rPr>
                        <a:t>At-Risk Spenders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High Recency, Low Frequency, Low Monetary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13151"/>
                  </a:ext>
                </a:extLst>
              </a:tr>
              <a:tr h="57908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1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 Narrow" panose="020B0606020202030204" pitchFamily="34" charset="0"/>
                        </a:rPr>
                        <a:t>Loyal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Medium Recency, High Frequency, High Monetary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874295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2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Lost Customers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latin typeface="Arial Narrow" panose="020B0606020202030204" pitchFamily="34" charset="0"/>
                        </a:rPr>
                        <a:t>Very High Recency, Very Low Frequency, Very Low Monetary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  <a:p>
                      <a:pPr algn="ctr"/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827764"/>
                  </a:ext>
                </a:extLst>
              </a:tr>
              <a:tr h="57908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3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Potential Loyalists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Low Recency, Medium Frequency and Medium Monetary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58476"/>
                  </a:ext>
                </a:extLst>
              </a:tr>
              <a:tr h="57908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4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Champions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Arial Narrow" panose="020B0606020202030204" pitchFamily="34" charset="0"/>
                        </a:rPr>
                        <a:t>Low Recency, High Frequency, High Monetary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94425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97A2F4-6FCE-4CF3-B8AC-5C835D5E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7351" y="597735"/>
            <a:ext cx="69118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4800" b="1" dirty="0">
                <a:solidFill>
                  <a:schemeClr val="bg1"/>
                </a:solidFill>
                <a:latin typeface="Nunito Semi Bold" panose="020B0604020202020204" charset="0"/>
              </a:rPr>
              <a:t>Predictive Classification</a:t>
            </a:r>
            <a:endParaRPr lang="en-US" sz="48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703594" y="1622336"/>
            <a:ext cx="129549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sz="2400" dirty="0">
                <a:solidFill>
                  <a:schemeClr val="bg1"/>
                </a:solidFill>
                <a:latin typeface="Arial Narrow" panose="020B0606020202030204" pitchFamily="34" charset="0"/>
              </a:rPr>
              <a:t>Predict customer segments using RFM values with machine learning models</a:t>
            </a:r>
            <a:r>
              <a:rPr lang="en-GB" sz="2000" dirty="0"/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156169" y="6656485"/>
            <a:ext cx="12954952" cy="897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models can classify new customers into segments for personalized marketing and </a:t>
            </a:r>
          </a:p>
          <a:p>
            <a:pPr algn="ctr">
              <a:lnSpc>
                <a:spcPts val="3000"/>
              </a:lnSpc>
              <a:buSzPct val="100000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5639" y="4160540"/>
            <a:ext cx="6185535" cy="2116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035790" y="3539095"/>
            <a:ext cx="3320967" cy="287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Logistic Regression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Random Forest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Decision Tree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Gradient Boosting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SVM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FF"/>
                </a:solidFill>
                <a:latin typeface="Arial Narrow" panose="020B0606020202030204" pitchFamily="34" charset="0"/>
              </a:rPr>
              <a:t>KNN 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541519" y="267459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Used 6 models to Train: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 rot="10800000" flipV="1">
            <a:off x="939695" y="2705606"/>
            <a:ext cx="6185535" cy="704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IN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Process</a:t>
            </a:r>
            <a:r>
              <a:rPr lang="en-IN" sz="2800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</a:p>
          <a:p>
            <a:pPr algn="l">
              <a:lnSpc>
                <a:spcPts val="3000"/>
              </a:lnSpc>
              <a:buSzPct val="100000"/>
            </a:pP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344DF40-0848-460D-8E45-1B48D9F6E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639" y="3234734"/>
            <a:ext cx="64315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Used Recency, Frequency, Monetary as input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Target variable: Customer Segment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4F8D0BD-C200-4E42-8FD3-DF41DE9BD4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64161" y="4373948"/>
            <a:ext cx="46084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Train-Test Split with stratify=y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IN" sz="2350" dirty="0">
                <a:solidFill>
                  <a:schemeClr val="bg1"/>
                </a:solidFill>
                <a:latin typeface="Arial Narrow" panose="020B0606020202030204" pitchFamily="34" charset="0"/>
              </a:rPr>
              <a:t>Label Encoding of segments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Feature Scaling with Standar</a:t>
            </a:r>
            <a:r>
              <a:rPr lang="en-US" altLang="en-US" sz="2350" dirty="0">
                <a:solidFill>
                  <a:schemeClr val="bg1"/>
                </a:solidFill>
                <a:latin typeface="Arial Narrow" panose="020B0606020202030204" pitchFamily="34" charset="0"/>
              </a:rPr>
              <a:t>d Scalar</a:t>
            </a:r>
            <a:endParaRPr kumimoji="0" lang="en-US" altLang="en-US" sz="23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51D621-6B01-4BC8-B7E8-9786933CFD70}"/>
              </a:ext>
            </a:extLst>
          </p:cNvPr>
          <p:cNvCxnSpPr>
            <a:cxnSpLocks/>
          </p:cNvCxnSpPr>
          <p:nvPr/>
        </p:nvCxnSpPr>
        <p:spPr>
          <a:xfrm flipH="1">
            <a:off x="8040092" y="2674591"/>
            <a:ext cx="16513" cy="360264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76FB6E-3974-4E03-8ECD-25195D7E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8690" y="468797"/>
            <a:ext cx="95192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IN" sz="4800" b="1" dirty="0">
                <a:solidFill>
                  <a:schemeClr val="bg1"/>
                </a:solidFill>
                <a:latin typeface="Nunito Semi Bold" panose="020B0604020202020204" charset="0"/>
              </a:rPr>
              <a:t>Classification  Model Comparison</a:t>
            </a:r>
            <a:endParaRPr lang="en-US" sz="48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8587" y="1446835"/>
            <a:ext cx="12954952" cy="4629168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6249" y="337328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898709" y="1626328"/>
            <a:ext cx="1399062" cy="408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anose="020B0604020202020204" charset="0"/>
              </a:rPr>
              <a:t>Model</a:t>
            </a:r>
            <a:endParaRPr lang="en-US" sz="2400" dirty="0">
              <a:latin typeface="Nunito Semi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09171" y="1602701"/>
            <a:ext cx="1220875" cy="395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anose="020B0604020202020204" charset="0"/>
              </a:rPr>
              <a:t>Accuracy</a:t>
            </a:r>
            <a:endParaRPr lang="en-US" sz="2400" dirty="0">
              <a:latin typeface="Nunito Semi Bold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075187" y="1610858"/>
            <a:ext cx="1220875" cy="395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anose="020B0604020202020204" charset="0"/>
              </a:rPr>
              <a:t>Precision</a:t>
            </a:r>
            <a:endParaRPr lang="en-US" sz="2400" dirty="0">
              <a:latin typeface="Nunito Semi Bold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198960" y="1626328"/>
            <a:ext cx="1119001" cy="421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anose="020B0604020202020204" charset="0"/>
              </a:rPr>
              <a:t>F1-Score</a:t>
            </a:r>
            <a:endParaRPr lang="en-US" sz="2400" dirty="0">
              <a:latin typeface="Nunito Semi Bold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531019" y="4167813"/>
            <a:ext cx="2457194" cy="44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Decision Tree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323398" y="352449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97.14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407443" y="419594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380810" y="356010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0.97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18586" y="4755342"/>
            <a:ext cx="12939713" cy="618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828608" y="483203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SVM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303297" y="22753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94.16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6407443" y="489114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317026" y="550507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828608" y="5526244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KNN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323398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94.59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6383293" y="4906987"/>
            <a:ext cx="2772827" cy="337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0.95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9047673" y="421061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0" y="6819025"/>
            <a:ext cx="14630400" cy="941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GB" sz="2400" b="1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Random Forest </a:t>
            </a:r>
            <a:r>
              <a:rPr lang="en-GB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was selected as the best model due to its highest accuracy (98.85%) and balanced performance across 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GB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classification metrics</a:t>
            </a:r>
            <a:endParaRPr lang="en-US" sz="18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E4022-7E82-4FA3-9C59-69AFD892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5" y="2189858"/>
            <a:ext cx="12939713" cy="595609"/>
          </a:xfrm>
          <a:prstGeom prst="rect">
            <a:avLst/>
          </a:prstGeom>
        </p:spPr>
      </p:pic>
      <p:sp>
        <p:nvSpPr>
          <p:cNvPr id="28" name="Text 7">
            <a:extLst>
              <a:ext uri="{FF2B5EF4-FFF2-40B4-BE49-F238E27FC236}">
                <a16:creationId xmlns:a16="http://schemas.microsoft.com/office/drawing/2014/main" id="{822BCBE0-2B1E-4012-BD8A-91747B7AF280}"/>
              </a:ext>
            </a:extLst>
          </p:cNvPr>
          <p:cNvSpPr/>
          <p:nvPr/>
        </p:nvSpPr>
        <p:spPr>
          <a:xfrm>
            <a:off x="9080329" y="1584931"/>
            <a:ext cx="1119001" cy="421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anose="020B0604020202020204" charset="0"/>
              </a:rPr>
              <a:t>Recall</a:t>
            </a:r>
            <a:endParaRPr lang="en-US" sz="2400" dirty="0">
              <a:latin typeface="Nunito Semi Bold" panose="020B0604020202020204" charset="0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3775FD5F-C9B6-4896-AE72-45E6F81B30A5}"/>
              </a:ext>
            </a:extLst>
          </p:cNvPr>
          <p:cNvSpPr/>
          <p:nvPr/>
        </p:nvSpPr>
        <p:spPr>
          <a:xfrm>
            <a:off x="1451429" y="2295005"/>
            <a:ext cx="2457194" cy="44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Logistic Regression </a:t>
            </a:r>
            <a:endParaRPr lang="en-US" sz="185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1CE4D8C8-A79C-49EE-ACCC-3A094826619A}"/>
              </a:ext>
            </a:extLst>
          </p:cNvPr>
          <p:cNvSpPr/>
          <p:nvPr/>
        </p:nvSpPr>
        <p:spPr>
          <a:xfrm>
            <a:off x="1534243" y="2872031"/>
            <a:ext cx="2457194" cy="44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Random Forest</a:t>
            </a:r>
            <a:endParaRPr lang="en-US" sz="185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1E55E818-95A5-41D7-AB22-AFE971B61682}"/>
              </a:ext>
            </a:extLst>
          </p:cNvPr>
          <p:cNvSpPr/>
          <p:nvPr/>
        </p:nvSpPr>
        <p:spPr>
          <a:xfrm>
            <a:off x="1369643" y="3545088"/>
            <a:ext cx="2457194" cy="44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Gradient Boosting</a:t>
            </a:r>
            <a:endParaRPr lang="en-US" sz="1850" dirty="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E44C77D0-54D8-4AF8-9E98-2CC46EA7689F}"/>
              </a:ext>
            </a:extLst>
          </p:cNvPr>
          <p:cNvSpPr/>
          <p:nvPr/>
        </p:nvSpPr>
        <p:spPr>
          <a:xfrm>
            <a:off x="4304667" y="4209939"/>
            <a:ext cx="2921178" cy="371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96.42</a:t>
            </a:r>
            <a:endParaRPr lang="en-US" sz="185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5DF07B17-F6A3-4EEA-93E2-C9EAACC6E29D}"/>
              </a:ext>
            </a:extLst>
          </p:cNvPr>
          <p:cNvSpPr/>
          <p:nvPr/>
        </p:nvSpPr>
        <p:spPr>
          <a:xfrm>
            <a:off x="6407443" y="282904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0.98</a:t>
            </a:r>
            <a:endParaRPr lang="en-US" sz="1850" dirty="0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11507892-BA0B-44DF-AE7A-D32EC6CCFFF1}"/>
              </a:ext>
            </a:extLst>
          </p:cNvPr>
          <p:cNvSpPr/>
          <p:nvPr/>
        </p:nvSpPr>
        <p:spPr>
          <a:xfrm>
            <a:off x="6383293" y="350273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0.97</a:t>
            </a:r>
            <a:endParaRPr lang="en-US" sz="1850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192D31A6-5A8B-4859-A4FF-21595F403F52}"/>
              </a:ext>
            </a:extLst>
          </p:cNvPr>
          <p:cNvSpPr/>
          <p:nvPr/>
        </p:nvSpPr>
        <p:spPr>
          <a:xfrm>
            <a:off x="6430409" y="223071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0.94</a:t>
            </a:r>
            <a:endParaRPr lang="en-US" sz="1850" dirty="0"/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5D28A28E-39C9-4EAE-A119-62F45B0075F6}"/>
              </a:ext>
            </a:extLst>
          </p:cNvPr>
          <p:cNvSpPr/>
          <p:nvPr/>
        </p:nvSpPr>
        <p:spPr>
          <a:xfrm>
            <a:off x="4303298" y="4931791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94.52</a:t>
            </a:r>
            <a:endParaRPr lang="en-US" sz="185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5460CC54-5B2D-4297-8E93-75757921B624}"/>
              </a:ext>
            </a:extLst>
          </p:cNvPr>
          <p:cNvSpPr/>
          <p:nvPr/>
        </p:nvSpPr>
        <p:spPr>
          <a:xfrm>
            <a:off x="4323398" y="29169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97.85</a:t>
            </a:r>
            <a:endParaRPr lang="en-US" sz="1850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D42CD9B9-6CE6-4E8E-BD17-F3DA04E19924}"/>
              </a:ext>
            </a:extLst>
          </p:cNvPr>
          <p:cNvSpPr/>
          <p:nvPr/>
        </p:nvSpPr>
        <p:spPr>
          <a:xfrm>
            <a:off x="11375904" y="416088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F358E9A0-F458-496F-9BEB-00C848CEA205}"/>
              </a:ext>
            </a:extLst>
          </p:cNvPr>
          <p:cNvSpPr/>
          <p:nvPr/>
        </p:nvSpPr>
        <p:spPr>
          <a:xfrm>
            <a:off x="11375905" y="290305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0.98</a:t>
            </a:r>
            <a:endParaRPr lang="en-US" sz="1850" dirty="0"/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5BDEC28C-14E4-49F6-882E-FC9ABFFACF41}"/>
              </a:ext>
            </a:extLst>
          </p:cNvPr>
          <p:cNvSpPr/>
          <p:nvPr/>
        </p:nvSpPr>
        <p:spPr>
          <a:xfrm>
            <a:off x="11353013" y="483712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0.95</a:t>
            </a:r>
            <a:endParaRPr lang="en-US" sz="1850" dirty="0"/>
          </a:p>
        </p:txBody>
      </p:sp>
      <p:sp>
        <p:nvSpPr>
          <p:cNvPr id="42" name="Text 12">
            <a:extLst>
              <a:ext uri="{FF2B5EF4-FFF2-40B4-BE49-F238E27FC236}">
                <a16:creationId xmlns:a16="http://schemas.microsoft.com/office/drawing/2014/main" id="{F4004F74-8A00-4339-9419-095B66300CBE}"/>
              </a:ext>
            </a:extLst>
          </p:cNvPr>
          <p:cNvSpPr/>
          <p:nvPr/>
        </p:nvSpPr>
        <p:spPr>
          <a:xfrm>
            <a:off x="11402854" y="228307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0.94</a:t>
            </a:r>
            <a:endParaRPr lang="en-US" sz="1850" dirty="0"/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C59A6A88-C384-415C-A2BB-30F083839D97}"/>
              </a:ext>
            </a:extLst>
          </p:cNvPr>
          <p:cNvSpPr/>
          <p:nvPr/>
        </p:nvSpPr>
        <p:spPr>
          <a:xfrm>
            <a:off x="9072213" y="556744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sp>
        <p:nvSpPr>
          <p:cNvPr id="44" name="Text 12">
            <a:extLst>
              <a:ext uri="{FF2B5EF4-FFF2-40B4-BE49-F238E27FC236}">
                <a16:creationId xmlns:a16="http://schemas.microsoft.com/office/drawing/2014/main" id="{602EE4BE-2C7A-4FE3-9F18-154C28BFB0FE}"/>
              </a:ext>
            </a:extLst>
          </p:cNvPr>
          <p:cNvSpPr/>
          <p:nvPr/>
        </p:nvSpPr>
        <p:spPr>
          <a:xfrm>
            <a:off x="9072214" y="4891144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0.95</a:t>
            </a:r>
            <a:endParaRPr lang="en-US" sz="185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12C250C8-7F27-489E-B5A2-F2AE48638F77}"/>
              </a:ext>
            </a:extLst>
          </p:cNvPr>
          <p:cNvSpPr/>
          <p:nvPr/>
        </p:nvSpPr>
        <p:spPr>
          <a:xfrm>
            <a:off x="9073039" y="347860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0.97</a:t>
            </a:r>
            <a:endParaRPr lang="en-US" sz="185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04020C9C-36FF-4626-8FDF-5BE4801E168F}"/>
              </a:ext>
            </a:extLst>
          </p:cNvPr>
          <p:cNvSpPr/>
          <p:nvPr/>
        </p:nvSpPr>
        <p:spPr>
          <a:xfrm>
            <a:off x="9073040" y="287811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0.98</a:t>
            </a:r>
            <a:endParaRPr lang="en-US" sz="1850" dirty="0"/>
          </a:p>
        </p:txBody>
      </p:sp>
      <p:sp>
        <p:nvSpPr>
          <p:cNvPr id="47" name="Text 12">
            <a:extLst>
              <a:ext uri="{FF2B5EF4-FFF2-40B4-BE49-F238E27FC236}">
                <a16:creationId xmlns:a16="http://schemas.microsoft.com/office/drawing/2014/main" id="{99C3937F-6A0A-4776-9359-2E5B78B27A46}"/>
              </a:ext>
            </a:extLst>
          </p:cNvPr>
          <p:cNvSpPr/>
          <p:nvPr/>
        </p:nvSpPr>
        <p:spPr>
          <a:xfrm>
            <a:off x="9073040" y="229029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0.94</a:t>
            </a:r>
            <a:endParaRPr lang="en-US" sz="1850" dirty="0"/>
          </a:p>
        </p:txBody>
      </p:sp>
      <p:sp>
        <p:nvSpPr>
          <p:cNvPr id="48" name="Text 21">
            <a:extLst>
              <a:ext uri="{FF2B5EF4-FFF2-40B4-BE49-F238E27FC236}">
                <a16:creationId xmlns:a16="http://schemas.microsoft.com/office/drawing/2014/main" id="{C3E36CCB-F06B-4E9D-B85A-066D385662B9}"/>
              </a:ext>
            </a:extLst>
          </p:cNvPr>
          <p:cNvSpPr/>
          <p:nvPr/>
        </p:nvSpPr>
        <p:spPr>
          <a:xfrm>
            <a:off x="6407443" y="5556588"/>
            <a:ext cx="2772827" cy="337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0.96</a:t>
            </a:r>
            <a:endParaRPr lang="en-US" sz="18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9A7742F-6801-477C-ACE0-D99278EF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4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0499" y="863180"/>
            <a:ext cx="7278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</a:rPr>
              <a:t>Model Interpretation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3E144-05C3-4787-8E13-6885F6BF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7" t="-18576" r="4388" b="-7118"/>
          <a:stretch/>
        </p:blipFill>
        <p:spPr>
          <a:xfrm>
            <a:off x="1021539" y="1875976"/>
            <a:ext cx="5787186" cy="5222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1FCC1-CDBC-4980-89D1-33CD18DA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739" y="372823"/>
            <a:ext cx="5558797" cy="3394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5D0FE-4F65-40FE-A5B6-A082714E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738" y="4114800"/>
            <a:ext cx="5558797" cy="3241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7BB77-6517-4BD8-9120-8F6F9980A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9520" y="453875"/>
            <a:ext cx="7278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Deployment</a:t>
            </a: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A5982B8-45C2-48BF-B729-D17863F9EDC3}"/>
              </a:ext>
            </a:extLst>
          </p:cNvPr>
          <p:cNvSpPr/>
          <p:nvPr/>
        </p:nvSpPr>
        <p:spPr>
          <a:xfrm>
            <a:off x="132348" y="1187528"/>
            <a:ext cx="14630400" cy="1633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GB" sz="2400" dirty="0">
                <a:solidFill>
                  <a:schemeClr val="bg1"/>
                </a:solidFill>
              </a:rPr>
              <a:t>Interactive web interface for classifying customers based on RFM values using the </a:t>
            </a:r>
            <a:r>
              <a:rPr lang="en-GB" sz="2400" dirty="0" err="1">
                <a:solidFill>
                  <a:schemeClr val="bg1"/>
                </a:solidFill>
              </a:rPr>
              <a:t>Streamlit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5C7E3-6B54-4823-81E2-FF6DA173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2398929"/>
            <a:ext cx="6737684" cy="4176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62957-414B-4873-A165-F1D50B2D1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46" y="2398929"/>
            <a:ext cx="6990453" cy="417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4B516-A64B-4B1D-8543-D68FC18FC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1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0405" y="438729"/>
            <a:ext cx="7278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5400" b="1" dirty="0">
                <a:solidFill>
                  <a:srgbClr val="F2F0F4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5400" b="1" dirty="0">
              <a:latin typeface="Nunito Semi Bold" panose="020B0604020202020204" charset="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A5982B8-45C2-48BF-B729-D17863F9EDC3}"/>
              </a:ext>
            </a:extLst>
          </p:cNvPr>
          <p:cNvSpPr/>
          <p:nvPr/>
        </p:nvSpPr>
        <p:spPr>
          <a:xfrm>
            <a:off x="1342018" y="1804484"/>
            <a:ext cx="13571621" cy="7150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Champions: 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              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Reward &amp; Retain. Offer loyalty programs, exclusive access, and seek advocacy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 Loyal Customers:   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              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Upsell &amp; Engage. Recommend new products and ask for reviews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 Potential Loyalists: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          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Nurture &amp; Grow. Use </a:t>
            </a:r>
            <a:r>
              <a:rPr lang="en-US" sz="2000" dirty="0" err="1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personalised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 onboarding and introductory offers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 At-Risk Spenders</a:t>
            </a:r>
            <a:r>
              <a:rPr lang="en-US" sz="2800" dirty="0">
                <a:solidFill>
                  <a:schemeClr val="bg1"/>
                </a:solidFill>
                <a:latin typeface="Nunito Semi Bold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Nunito Semi Bold" panose="020B0604020202020204" charset="0"/>
              </a:rPr>
              <a:t>              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Reactivate Urgently. Launch targeted "win-back" campaigns with discounts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DCD7E5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     Lost Customers</a:t>
            </a:r>
            <a:r>
              <a:rPr lang="en-US" sz="2800" b="1" dirty="0">
                <a:solidFill>
                  <a:schemeClr val="bg1"/>
                </a:solidFill>
                <a:latin typeface="Nunito Semi Bold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Nunito Semi Bold" panose="020B0604020202020204" charset="0"/>
              </a:rPr>
              <a:t>             </a:t>
            </a:r>
            <a:r>
              <a:rPr lang="en-US" sz="2000" b="1" dirty="0">
                <a:latin typeface="Nunito Semi Bold" panose="020B0604020202020204" charset="0"/>
              </a:rPr>
              <a:t>:</a:t>
            </a:r>
            <a:r>
              <a:rPr lang="en-US" sz="2000" dirty="0">
                <a:solidFill>
                  <a:srgbClr val="DCD7E5"/>
                </a:solidFill>
                <a:latin typeface="Nunito Semi Bold" panose="020B0604020202020204" charset="0"/>
                <a:ea typeface="Heebo Light" pitchFamily="34" charset="-122"/>
                <a:cs typeface="Heebo Light" pitchFamily="34" charset="-120"/>
              </a:rPr>
              <a:t>Low-Effort Approach. Minimal re-engagement, focus on higher-value segments</a:t>
            </a:r>
            <a:endParaRPr lang="en-US" sz="2000" dirty="0">
              <a:latin typeface="Nunito Semi Bold" panose="020B0604020202020204" charset="0"/>
            </a:endParaRPr>
          </a:p>
          <a:p>
            <a:pPr>
              <a:lnSpc>
                <a:spcPts val="5500"/>
              </a:lnSpc>
            </a:pPr>
            <a:endParaRPr lang="en-US" sz="2400" dirty="0"/>
          </a:p>
          <a:p>
            <a:pPr>
              <a:lnSpc>
                <a:spcPts val="5500"/>
              </a:lnSpc>
            </a:pPr>
            <a:endParaRPr lang="en-US" sz="2400" dirty="0"/>
          </a:p>
          <a:p>
            <a:pPr marL="0" indent="0">
              <a:lnSpc>
                <a:spcPts val="55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54702-7448-4C7A-8367-207F9424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7853" y="-164399"/>
            <a:ext cx="5810114" cy="1633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DASHBOARD</a:t>
            </a: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222432" y="652393"/>
            <a:ext cx="6185535" cy="116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A5982B8-45C2-48BF-B729-D17863F9EDC3}"/>
              </a:ext>
            </a:extLst>
          </p:cNvPr>
          <p:cNvSpPr/>
          <p:nvPr/>
        </p:nvSpPr>
        <p:spPr>
          <a:xfrm>
            <a:off x="2701927" y="-565710"/>
            <a:ext cx="14630400" cy="1633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73A4F-DFC0-469B-8400-59851CB9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846E0-15D8-411D-82A4-30F9A3B46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49" y="1574158"/>
            <a:ext cx="12766876" cy="59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7409" y="857328"/>
            <a:ext cx="12295582" cy="3904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QUESTIONS ?</a:t>
            </a: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A5982B8-45C2-48BF-B729-D17863F9EDC3}"/>
              </a:ext>
            </a:extLst>
          </p:cNvPr>
          <p:cNvSpPr/>
          <p:nvPr/>
        </p:nvSpPr>
        <p:spPr>
          <a:xfrm>
            <a:off x="132348" y="1175954"/>
            <a:ext cx="14630400" cy="1633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73A4F-DFC0-469B-8400-59851CB9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45258" y="665543"/>
            <a:ext cx="7468553" cy="613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unito Semi Bold" pitchFamily="34" charset="0"/>
              </a:rPr>
              <a:t>AGENDA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4930815" y="1765141"/>
            <a:ext cx="6678594" cy="5798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Challenge: Inefficient Marketing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 &amp; Objectives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Information</a:t>
            </a:r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 &amp; Preprocessing</a:t>
            </a:r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</a:t>
            </a:r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 with RFM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Unsupervised Segmentation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latin typeface="Nunito Semi Bold" panose="020B0604020202020204" charset="0"/>
              </a:rPr>
              <a:t>Predictive Classification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latin typeface="Nunito Semi Bold" panose="020B0604020202020204" charset="0"/>
              </a:rPr>
              <a:t>Classification  Model Comparison</a:t>
            </a:r>
            <a:endParaRPr lang="en-US" sz="2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latin typeface="Nunito Semi Bold" panose="020B0604020202020204" charset="0"/>
              </a:rPr>
              <a:t>Deployment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2F0F4"/>
                </a:solidFill>
                <a:latin typeface="Nunito Semi Bold" panose="020B0604020202020204" charset="0"/>
                <a:ea typeface="Montserrat" pitchFamily="34" charset="-122"/>
                <a:cs typeface="Montserrat" pitchFamily="34" charset="-120"/>
              </a:rPr>
              <a:t>Strategic Recommendations</a:t>
            </a:r>
            <a:endParaRPr lang="en-US" sz="2400" b="1" dirty="0">
              <a:latin typeface="Nunito Semi Bold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2400" b="1" dirty="0"/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FFFFFF"/>
              </a:solidFill>
              <a:latin typeface="PT 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17991-8A41-4E44-817C-8DE84A77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36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7409" y="2258286"/>
            <a:ext cx="12295582" cy="3904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THANK YOU</a:t>
            </a: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endParaRPr lang="en-IN" sz="5400" b="1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IN" sz="5400" b="1" dirty="0">
                <a:solidFill>
                  <a:schemeClr val="bg1"/>
                </a:solidFill>
                <a:latin typeface="Nunito Semi Bold" panose="020B0604020202020204" charset="0"/>
              </a:rPr>
              <a:t>QUESTIONS ?</a:t>
            </a:r>
            <a:endParaRPr lang="en-US" sz="5400" b="1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2365" y="3323428"/>
            <a:ext cx="6492835" cy="11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1988" y="5994463"/>
            <a:ext cx="6185535" cy="178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365" y="4648918"/>
            <a:ext cx="6185535" cy="116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A5982B8-45C2-48BF-B729-D17863F9EDC3}"/>
              </a:ext>
            </a:extLst>
          </p:cNvPr>
          <p:cNvSpPr/>
          <p:nvPr/>
        </p:nvSpPr>
        <p:spPr>
          <a:xfrm>
            <a:off x="132348" y="1187528"/>
            <a:ext cx="14630400" cy="1633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FC9A8-FE07-4A45-865D-16E203BB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4250" y="1100167"/>
            <a:ext cx="93018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Challenge: Inefficient Marketing</a:t>
            </a:r>
            <a:endParaRPr lang="en-US" sz="4800" b="1" dirty="0"/>
          </a:p>
        </p:txBody>
      </p:sp>
      <p:sp>
        <p:nvSpPr>
          <p:cNvPr id="3" name="Shape 1"/>
          <p:cNvSpPr/>
          <p:nvPr/>
        </p:nvSpPr>
        <p:spPr>
          <a:xfrm>
            <a:off x="837724" y="2986268"/>
            <a:ext cx="4158734" cy="3680750"/>
          </a:xfrm>
          <a:prstGeom prst="roundRect">
            <a:avLst>
              <a:gd name="adj" fmla="val 1643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883819"/>
            <a:ext cx="3400664" cy="495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Generic Strategies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1111170" y="4657150"/>
            <a:ext cx="3615492" cy="1535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Leading to low engagement and wasted resources.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196841" y="2986268"/>
            <a:ext cx="4158734" cy="3680750"/>
          </a:xfrm>
          <a:prstGeom prst="roundRect">
            <a:avLst>
              <a:gd name="adj" fmla="val 1643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5569" y="3883819"/>
            <a:ext cx="28915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Understanding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621316" y="465715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deep insight into customer personas and their value.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64303" y="2986268"/>
            <a:ext cx="4158853" cy="3680750"/>
          </a:xfrm>
          <a:prstGeom prst="roundRect">
            <a:avLst>
              <a:gd name="adj" fmla="val 1643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3619" y="3883819"/>
            <a:ext cx="3341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Improvement Opportunity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115718" y="4649702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potential for personalised satisfaction and retention.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BFFCFD-4EC9-49EF-BEE0-88F3A2A6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2372" y="1077709"/>
            <a:ext cx="77774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 &amp; Objectives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837724" y="2627453"/>
            <a:ext cx="12954952" cy="786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Develop a robust segmentation model and predictive classifier for tailored marketing.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83437"/>
            <a:ext cx="4318278" cy="957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1724" y="5023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Segment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931724" y="575869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Categorise customer groups by purchasing behaviour.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668494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5317" y="50238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</a:t>
            </a:r>
            <a:endParaRPr lang="en-US" sz="3200" b="1" dirty="0"/>
          </a:p>
        </p:txBody>
      </p:sp>
      <p:sp>
        <p:nvSpPr>
          <p:cNvPr id="9" name="Text 5"/>
          <p:cNvSpPr/>
          <p:nvPr/>
        </p:nvSpPr>
        <p:spPr>
          <a:xfrm>
            <a:off x="5395317" y="5665157"/>
            <a:ext cx="3839647" cy="112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an accurate model to classify new and existing customers.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683437"/>
            <a:ext cx="4318278" cy="9575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58910" y="5023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Strategise</a:t>
            </a:r>
            <a:endParaRPr lang="en-US" sz="3200" b="1" dirty="0"/>
          </a:p>
        </p:txBody>
      </p:sp>
      <p:sp>
        <p:nvSpPr>
          <p:cNvPr id="12" name="Text 7"/>
          <p:cNvSpPr/>
          <p:nvPr/>
        </p:nvSpPr>
        <p:spPr>
          <a:xfrm>
            <a:off x="9713595" y="566515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actionable recommendations for each segment.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0CE09B-C07F-4668-817D-2E09E6A07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72043" y="9258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Information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837723" y="206989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performed on a transactional e-commerce dataset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590078" y="33296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Online Retail Data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590077" y="38107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Size: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541,909 transaction records.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590078" y="4340969"/>
            <a:ext cx="7468553" cy="3564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Attributes: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</a:t>
            </a:r>
            <a:r>
              <a:rPr lang="en-GB" sz="2000" dirty="0" err="1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InvoiceNo</a:t>
            </a: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:     Unique identifier for each transaction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</a:t>
            </a:r>
            <a:r>
              <a:rPr lang="en-GB" sz="2000" dirty="0" err="1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StockCode</a:t>
            </a: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:    Product code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Description :    Product name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Quantity      :    Number of items purchased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</a:t>
            </a:r>
            <a:r>
              <a:rPr lang="en-GB" sz="2000" dirty="0" err="1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InvoiceDate</a:t>
            </a: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:    Date and time of the transaction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</a:t>
            </a:r>
            <a:r>
              <a:rPr lang="en-GB" sz="2000" dirty="0" err="1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UnitPrice</a:t>
            </a: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:    Price per unit of the product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</a:t>
            </a:r>
            <a:r>
              <a:rPr lang="en-GB" sz="2000" dirty="0" err="1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CustomerID</a:t>
            </a: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:    Unique identifier for each customer</a:t>
            </a:r>
          </a:p>
          <a:p>
            <a:pPr>
              <a:lnSpc>
                <a:spcPts val="3000"/>
              </a:lnSpc>
              <a:buSzPct val="100000"/>
            </a:pPr>
            <a:r>
              <a:rPr lang="en-GB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              Country       :    Country where the transaction occurred</a:t>
            </a:r>
            <a:r>
              <a:rPr lang="en-US" sz="20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     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9379" y="404515"/>
            <a:ext cx="770417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 &amp; Preprocessing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809268" y="1802776"/>
            <a:ext cx="1301186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Rigorous cleaning was essential for a reliable model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3845481" y="2539603"/>
            <a:ext cx="34682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809268" y="2633067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Values</a:t>
            </a:r>
            <a:endParaRPr lang="en-US" sz="2100" b="1" dirty="0"/>
          </a:p>
        </p:txBody>
      </p:sp>
      <p:sp>
        <p:nvSpPr>
          <p:cNvPr id="7" name="Text 5"/>
          <p:cNvSpPr/>
          <p:nvPr/>
        </p:nvSpPr>
        <p:spPr>
          <a:xfrm>
            <a:off x="3193378" y="2584440"/>
            <a:ext cx="595681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-----   Removed 135,080 records with no CustomerID.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438090" y="2539603"/>
            <a:ext cx="34682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809268" y="3157741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Cancelled Orders</a:t>
            </a:r>
            <a:endParaRPr lang="en-US" sz="2100" b="1" dirty="0"/>
          </a:p>
        </p:txBody>
      </p:sp>
      <p:sp>
        <p:nvSpPr>
          <p:cNvPr id="11" name="Text 9"/>
          <p:cNvSpPr/>
          <p:nvPr/>
        </p:nvSpPr>
        <p:spPr>
          <a:xfrm>
            <a:off x="3193378" y="3084384"/>
            <a:ext cx="595681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-----   Filtered out transactions with InvoiceNo starting with 'C'.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3845481" y="4717733"/>
            <a:ext cx="34682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700" dirty="0"/>
          </a:p>
        </p:txBody>
      </p:sp>
      <p:sp>
        <p:nvSpPr>
          <p:cNvPr id="14" name="Text 12"/>
          <p:cNvSpPr/>
          <p:nvPr/>
        </p:nvSpPr>
        <p:spPr>
          <a:xfrm>
            <a:off x="809268" y="3636970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Invalid Data</a:t>
            </a:r>
            <a:endParaRPr lang="en-US" sz="2100" b="1" dirty="0"/>
          </a:p>
        </p:txBody>
      </p:sp>
      <p:sp>
        <p:nvSpPr>
          <p:cNvPr id="15" name="Text 13"/>
          <p:cNvSpPr/>
          <p:nvPr/>
        </p:nvSpPr>
        <p:spPr>
          <a:xfrm>
            <a:off x="3193378" y="3579947"/>
            <a:ext cx="595681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-----   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negative Quantity or zero UnitPrice records.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438090" y="4717733"/>
            <a:ext cx="34682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6"/>
          <p:cNvSpPr/>
          <p:nvPr/>
        </p:nvSpPr>
        <p:spPr>
          <a:xfrm>
            <a:off x="809267" y="424391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Outliers</a:t>
            </a:r>
            <a:endParaRPr lang="en-US" sz="2100" b="1" dirty="0"/>
          </a:p>
        </p:txBody>
      </p:sp>
      <p:sp>
        <p:nvSpPr>
          <p:cNvPr id="19" name="Text 17"/>
          <p:cNvSpPr/>
          <p:nvPr/>
        </p:nvSpPr>
        <p:spPr>
          <a:xfrm>
            <a:off x="3193377" y="4106011"/>
            <a:ext cx="6841873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-----   Used IQR method for extreme Quantity and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UnitPrice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outliers           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3425146" y="7472448"/>
            <a:ext cx="1301186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Result:</a:t>
            </a:r>
            <a:r>
              <a:rPr lang="en-US" sz="2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Clean dataset of 333,234 transactions.</a:t>
            </a:r>
            <a:endParaRPr lang="en-US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CBDEE7-BD02-4FB7-9CA1-CB13DD0B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19" y="4799286"/>
            <a:ext cx="5357156" cy="24870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D1BF7-7AA3-4F72-9329-A7578A97A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2" y="4766356"/>
            <a:ext cx="5453071" cy="2519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85C86A-E77F-4BD2-AE43-EB2F1553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5925" y="433178"/>
            <a:ext cx="8398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2482036" y="14854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 provided initial insights into customer behaviour and sales trends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93249"/>
            <a:ext cx="32886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</a:rPr>
              <a:t>Product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288" y="6528141"/>
            <a:ext cx="6475337" cy="719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most sold products are Cake case, Assorted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Colour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Bird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Ornaments Jumbo Bag etc..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9932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</a:rPr>
              <a:t>Revenue Per Day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28625" y="65281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Marketing is high on the period of 10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</a:rPr>
              <a:t>a.m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 to 12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</a:rPr>
              <a:t>p.m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 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B98126-7A52-4732-A946-12BAAE77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20" y="2600708"/>
            <a:ext cx="6927762" cy="3028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7F189-5989-403E-9724-3FC9DEAA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9" y="2600708"/>
            <a:ext cx="7121481" cy="302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C19D3-76E6-4936-A408-3A5C2F62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299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11881" y="3431021"/>
            <a:ext cx="8398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837724" y="510170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 provided initial insights into customer behaviour and sales trends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93249"/>
            <a:ext cx="32886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Geographical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5845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Majority of transactions from the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United Kingdom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9932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14761" y="65845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monthly fluctuations, peaking towards year-end.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9E63-341C-40C0-AF70-33333598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52000"/>
            <a:ext cx="7614761" cy="3237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2FA56-83F6-43D4-B58B-E2578C87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760" y="-474156"/>
            <a:ext cx="7002117" cy="3459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EC994-AE2F-4D80-A488-49827FA0B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555" y="7564057"/>
            <a:ext cx="211484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6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6001" y="636380"/>
            <a:ext cx="77757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 with RFM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2654949" y="18431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Arial Narrow" panose="020B0606020202030204" pitchFamily="34" charset="0"/>
                <a:ea typeface="PT Sans" pitchFamily="34" charset="-122"/>
                <a:cs typeface="PT Sans" pitchFamily="34" charset="-120"/>
              </a:rPr>
              <a:t>Transformed raw transaction data into powerful behavioural metrics.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15" y="3130838"/>
            <a:ext cx="867231" cy="9409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Recency (R</a:t>
            </a: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recently did the customer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a purchase? (Lower is better)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83" y="3101293"/>
            <a:ext cx="948254" cy="9482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Frequency (F)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5255776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often do they purchase?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(Higher is better)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874" y="3075594"/>
            <a:ext cx="999653" cy="9996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Monetary (M)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9673828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much do they spend in total? (Higher is better)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88194" y="6057722"/>
            <a:ext cx="12954952" cy="2171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These features formed the basis for customer segmentation.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          📅 Snapshot Date = max(</a:t>
            </a:r>
            <a:r>
              <a:rPr lang="en-GB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InvoiceDate</a:t>
            </a:r>
            <a:r>
              <a:rPr lang="en-GB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+ 1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           Applied log1p() to F &amp; M for skew correction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GB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           Standardized data with </a:t>
            </a:r>
            <a:r>
              <a:rPr lang="en-GB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StandardScaler</a:t>
            </a:r>
            <a:r>
              <a:rPr lang="en-GB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945</Words>
  <Application>Microsoft Office PowerPoint</Application>
  <PresentationFormat>Custom</PresentationFormat>
  <Paragraphs>242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PT Sans</vt:lpstr>
      <vt:lpstr>Arial</vt:lpstr>
      <vt:lpstr>Calibri</vt:lpstr>
      <vt:lpstr>Wingdings</vt:lpstr>
      <vt:lpstr>Nunito Semi Bold</vt:lpstr>
      <vt:lpstr>Arial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Sariga Chandran</dc:creator>
  <cp:lastModifiedBy>Sariga Chandran</cp:lastModifiedBy>
  <cp:revision>38</cp:revision>
  <dcterms:created xsi:type="dcterms:W3CDTF">2025-07-24T18:25:51Z</dcterms:created>
  <dcterms:modified xsi:type="dcterms:W3CDTF">2025-07-26T16:00:38Z</dcterms:modified>
</cp:coreProperties>
</file>